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3397" y="3214686"/>
            <a:ext cx="5897206" cy="150019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68" y="642918"/>
            <a:ext cx="1543032" cy="548324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42918"/>
            <a:ext cx="6615130" cy="548324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50000"/>
              <a:buFont typeface="Wingdings"/>
              <a:buChar char=""/>
              <a:defRPr/>
            </a:lvl1pPr>
            <a:lvl2pPr>
              <a:buSzPct val="50000"/>
              <a:buFont typeface="Wingdings 2"/>
              <a:buChar char=""/>
              <a:defRPr/>
            </a:lvl2pPr>
            <a:lvl3pPr>
              <a:buSzPct val="50000"/>
              <a:buFont typeface="Wingdings"/>
              <a:buChar char="Y"/>
              <a:defRPr/>
            </a:lvl3pPr>
            <a:lvl4pPr>
              <a:buSzPct val="50000"/>
              <a:buFont typeface="Wingdings 2"/>
              <a:buChar char="³"/>
              <a:defRPr/>
            </a:lvl4pPr>
            <a:lvl5pPr>
              <a:buSzPct val="50000"/>
              <a:buFont typeface="Wingdings 2"/>
              <a:buChar char="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43183"/>
            <a:ext cx="6457968" cy="1362075"/>
          </a:xfrm>
        </p:spPr>
        <p:txBody>
          <a:bodyPr anchor="ctr"/>
          <a:lstStyle>
            <a:lvl1pPr algn="l">
              <a:defRPr sz="4000" b="0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009383"/>
            <a:ext cx="4529142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1800" b="0"/>
            </a:lvl3pPr>
            <a:lvl4pPr marL="1371600" indent="0">
              <a:buNone/>
              <a:defRPr sz="1600" b="0"/>
            </a:lvl4pPr>
            <a:lvl5pPr marL="1828800" indent="0">
              <a:buNone/>
              <a:defRPr sz="1600" b="0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effectLst/>
              </a:defRPr>
            </a:lvl1pPr>
            <a:lvl2pPr marL="457200" indent="0">
              <a:buNone/>
              <a:defRPr sz="2000" b="0">
                <a:effectLst/>
              </a:defRPr>
            </a:lvl2pPr>
            <a:lvl3pPr marL="914400" indent="0">
              <a:buNone/>
              <a:defRPr sz="1800" b="0">
                <a:effectLst/>
              </a:defRPr>
            </a:lvl3pPr>
            <a:lvl4pPr marL="1371600" indent="0">
              <a:buNone/>
              <a:defRPr sz="1600" b="0">
                <a:effectLst/>
              </a:defRPr>
            </a:lvl4pPr>
            <a:lvl5pPr marL="1828800" indent="0">
              <a:buNone/>
              <a:defRPr sz="1600" b="0"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71480"/>
            <a:ext cx="3008313" cy="1071570"/>
          </a:xfrm>
        </p:spPr>
        <p:txBody>
          <a:bodyPr anchor="t"/>
          <a:lstStyle>
            <a:lvl1pPr algn="l">
              <a:defRPr sz="2000" b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1481"/>
            <a:ext cx="5111750" cy="55546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3051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87306"/>
            <a:ext cx="850886" cy="4670520"/>
          </a:xfrm>
        </p:spPr>
        <p:txBody>
          <a:bodyPr vert="eaVert" anchor="ctr"/>
          <a:lstStyle>
            <a:lvl1pPr algn="ctr">
              <a:defRPr sz="2000" b="0"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0166" y="684213"/>
            <a:ext cx="6929486" cy="4673613"/>
          </a:xfrm>
          <a:prstGeom prst="roundRect">
            <a:avLst>
              <a:gd name="adj" fmla="val 5966"/>
            </a:avLst>
          </a:prstGeom>
          <a:solidFill>
            <a:schemeClr val="bg2">
              <a:tint val="60000"/>
              <a:alpha val="50000"/>
            </a:schemeClr>
          </a:solidFill>
          <a:effectLst>
            <a:outerShdw blurRad="127000" dist="101600" dir="2700000" algn="tl" rotWithShape="0">
              <a:srgbClr val="000000">
                <a:alpha val="43137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0166" y="5481658"/>
            <a:ext cx="6924037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B513E-DBBE-44B9-BC3C-A6279A5213EE}" type="datetimeFigureOut">
              <a:rPr lang="fa-IR" smtClean="0"/>
              <a:t>1432/01/26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1090" y="0"/>
            <a:ext cx="642910" cy="571480"/>
          </a:xfrm>
          <a:prstGeom prst="roundRect">
            <a:avLst>
              <a:gd name="adj" fmla="val 16667"/>
            </a:avLst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2FD8-E2B0-4C62-A8D3-85BF7E948861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  <a:tileRect/>
          </a:gra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rtl="1" eaLnBrk="1" latinLnBrk="0" hangingPunct="1">
        <a:defRPr kumimoji="0">
          <a:solidFill>
            <a:schemeClr val="tx2"/>
          </a:solidFill>
        </a:defRPr>
      </a:lvl2pPr>
      <a:lvl3pPr rtl="1" eaLnBrk="1" latinLnBrk="0" hangingPunct="1">
        <a:defRPr kumimoji="0">
          <a:solidFill>
            <a:schemeClr val="tx2"/>
          </a:solidFill>
        </a:defRPr>
      </a:lvl3pPr>
      <a:lvl4pPr rtl="1" eaLnBrk="1" latinLnBrk="0" hangingPunct="1">
        <a:defRPr kumimoji="0">
          <a:solidFill>
            <a:schemeClr val="tx2"/>
          </a:solidFill>
        </a:defRPr>
      </a:lvl4pPr>
      <a:lvl5pPr rtl="1" eaLnBrk="1" latinLnBrk="0" hangingPunct="1">
        <a:defRPr kumimoji="0">
          <a:solidFill>
            <a:schemeClr val="tx2"/>
          </a:solidFill>
        </a:defRPr>
      </a:lvl5pPr>
      <a:lvl6pPr rtl="1" eaLnBrk="1" latinLnBrk="0" hangingPunct="1">
        <a:defRPr kumimoji="0">
          <a:solidFill>
            <a:schemeClr val="tx2"/>
          </a:solidFill>
        </a:defRPr>
      </a:lvl6pPr>
      <a:lvl7pPr rtl="1" eaLnBrk="1" latinLnBrk="0" hangingPunct="1">
        <a:defRPr kumimoji="0">
          <a:solidFill>
            <a:schemeClr val="tx2"/>
          </a:solidFill>
        </a:defRPr>
      </a:lvl7pPr>
      <a:lvl8pPr rtl="1" eaLnBrk="1" latinLnBrk="0" hangingPunct="1">
        <a:defRPr kumimoji="0">
          <a:solidFill>
            <a:schemeClr val="tx2"/>
          </a:solidFill>
        </a:defRPr>
      </a:lvl8pPr>
      <a:lvl9pPr rtl="1"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z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Y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³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¹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712968" cy="33843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4000" b="1" dirty="0" smtClean="0"/>
              <a:t>انواع روشهاي ارزيابي روانشناختي در واحد روانشناسي باليني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908720"/>
            <a:ext cx="7992888" cy="5040560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150000"/>
              </a:lnSpc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ar-SA" dirty="0" smtClean="0"/>
              <a:t>شيوه‏هاي گوناگون ارزيابي روانشناختي براي طيف وسيعي از مراجعين در اين واحد انجام مي‏شود. بيماران پذيرش شده ممكن است خود ارجاع باشند يا اينكه به درخواست پزشكان داخل يا خارج از بيمارستان به اين واحد مراجعه كرده باشند </a:t>
            </a:r>
            <a:r>
              <a:rPr lang="ar-SA" dirty="0" smtClean="0"/>
              <a:t>.</a:t>
            </a:r>
            <a:endParaRPr lang="fa-IR" dirty="0" smtClean="0"/>
          </a:p>
          <a:p>
            <a:pPr algn="r">
              <a:lnSpc>
                <a:spcPct val="150000"/>
              </a:lnSpc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ar-SA" dirty="0" smtClean="0"/>
              <a:t> </a:t>
            </a:r>
            <a:r>
              <a:rPr lang="ar-SA" dirty="0" smtClean="0"/>
              <a:t>بعلاوه بخش قابل توجهي از افرادي كه در اين واحد مورد ارزيابي روانشناختي قرار مي‏گيرند بيماران يا افراد مشكل داري هستند كه از مراكز قانوني يا سازمانهاي ديگر نظير حوزه نظام وظيفه، اداره پزشكي قانوني، زندان، سازمان بهزيستي و امثال آن به اين بيمارستان ارجاع شده‏اند.</a:t>
            </a:r>
            <a:endParaRPr lang="en-US" dirty="0" smtClean="0"/>
          </a:p>
          <a:p>
            <a:pPr>
              <a:lnSpc>
                <a:spcPct val="150000"/>
              </a:lnSpc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4664"/>
            <a:ext cx="7992888" cy="6264696"/>
          </a:xfrm>
        </p:spPr>
        <p:txBody>
          <a:bodyPr>
            <a:normAutofit fontScale="92500"/>
          </a:bodyPr>
          <a:lstStyle/>
          <a:p>
            <a:pPr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endParaRPr lang="fa-IR" b="1" dirty="0" smtClean="0"/>
          </a:p>
          <a:p>
            <a:pPr algn="r"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ar-SA" b="1" dirty="0" smtClean="0"/>
              <a:t> الف :مصاحبه تشخيصي و معاينه وضعيت رواني </a:t>
            </a:r>
            <a:r>
              <a:rPr lang="ar-SA" b="1" dirty="0" smtClean="0"/>
              <a:t>(</a:t>
            </a:r>
            <a:r>
              <a:rPr lang="en-US" b="1" dirty="0" smtClean="0"/>
              <a:t> (</a:t>
            </a:r>
            <a:r>
              <a:rPr lang="en-US" b="1" dirty="0" smtClean="0"/>
              <a:t>MSE</a:t>
            </a:r>
            <a:endParaRPr lang="fa-IR" b="1" dirty="0" smtClean="0"/>
          </a:p>
          <a:p>
            <a:pPr algn="r"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fa-IR" b="1" dirty="0" smtClean="0"/>
              <a:t>ب </a:t>
            </a:r>
            <a:r>
              <a:rPr lang="fa-IR" b="1" dirty="0" smtClean="0"/>
              <a:t>:سنجش هوش، استعداد و قابليتهاي ذهني و شناختي با استفاده از</a:t>
            </a:r>
            <a:endParaRPr lang="en-US" dirty="0" smtClean="0"/>
          </a:p>
          <a:p>
            <a:pPr algn="r"/>
            <a:r>
              <a:rPr lang="fa-IR" b="1" dirty="0" smtClean="0"/>
              <a:t>    آزمونهاي زير :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هوش و كسلر براي كودكان پيش دبستاني</a:t>
            </a:r>
            <a:r>
              <a:rPr lang="en-US" dirty="0" smtClean="0"/>
              <a:t> (WPIS)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هوشي و كسلر كودكان</a:t>
            </a:r>
            <a:r>
              <a:rPr lang="en-US" dirty="0" smtClean="0"/>
              <a:t> (WISC-R) 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هوشي كسلر بزرگسالان</a:t>
            </a:r>
            <a:r>
              <a:rPr lang="en-US" dirty="0" smtClean="0"/>
              <a:t>(WAIS-R)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هوشي ريون بزرگسالان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هوشي ريون خردسالان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مكعبهاي كهسن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مازهاي پرتئوس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آدمك كوديناف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بينه</a:t>
            </a:r>
            <a:endParaRPr lang="en-US" dirty="0" smtClean="0"/>
          </a:p>
          <a:p>
            <a:pPr algn="r"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4664"/>
            <a:ext cx="7992888" cy="6264696"/>
          </a:xfrm>
        </p:spPr>
        <p:txBody>
          <a:bodyPr>
            <a:normAutofit/>
          </a:bodyPr>
          <a:lstStyle/>
          <a:p>
            <a:pPr algn="r"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fa-IR" b="1" dirty="0" smtClean="0"/>
              <a:t>ج :ارزيابي شخصيت و سايكوپاتولوژي با استفاده از آزمون های عيني </a:t>
            </a:r>
            <a:endParaRPr lang="fa-IR" b="1" dirty="0" smtClean="0"/>
          </a:p>
          <a:p>
            <a:pPr algn="r">
              <a:buFont typeface="Wingdings" pitchFamily="2" charset="2"/>
              <a:buChar char="v"/>
            </a:pPr>
            <a:r>
              <a:rPr lang="fa-IR" dirty="0" smtClean="0"/>
              <a:t>شخصيت از جمله :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</a:t>
            </a:r>
            <a:r>
              <a:rPr lang="en-US" dirty="0" smtClean="0"/>
              <a:t>MMPI</a:t>
            </a:r>
            <a:r>
              <a:rPr lang="fa-IR" dirty="0" smtClean="0"/>
              <a:t> و</a:t>
            </a:r>
            <a:r>
              <a:rPr lang="en-US" dirty="0" smtClean="0"/>
              <a:t>MMPI-2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</a:t>
            </a:r>
            <a:r>
              <a:rPr lang="en-US" dirty="0" smtClean="0"/>
              <a:t>MCMI-2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</a:t>
            </a:r>
            <a:r>
              <a:rPr lang="en-US" dirty="0" smtClean="0"/>
              <a:t>Scl90-R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</a:t>
            </a:r>
            <a:r>
              <a:rPr lang="en-US" dirty="0" smtClean="0"/>
              <a:t>CPI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روشاخ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</a:t>
            </a:r>
            <a:r>
              <a:rPr lang="en-US" dirty="0" smtClean="0"/>
              <a:t>TAT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</a:t>
            </a:r>
            <a:r>
              <a:rPr lang="en-US" dirty="0" smtClean="0"/>
              <a:t>CAT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</a:t>
            </a:r>
            <a:r>
              <a:rPr lang="en-US" dirty="0" smtClean="0"/>
              <a:t>HTP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4664"/>
            <a:ext cx="7992888" cy="6264696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>
              <a:buClr>
                <a:schemeClr val="accent5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fa-IR" b="1" dirty="0" smtClean="0"/>
              <a:t>ه :ارزيابي سايكوپاتولوژي با استفاده از پرسشنامه‏هاي خودسنجي و </a:t>
            </a:r>
            <a:r>
              <a:rPr lang="fa-IR" b="1" dirty="0" smtClean="0"/>
              <a:t>ابزارهاي </a:t>
            </a:r>
            <a:r>
              <a:rPr lang="fa-IR" b="1" dirty="0" smtClean="0"/>
              <a:t>اختصاصي و كوتاه از قبيل :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درجه بندي اضطراب هاميلتون</a:t>
            </a:r>
            <a:r>
              <a:rPr lang="en-US" dirty="0" smtClean="0"/>
              <a:t> (HRSA) 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درجه بندي افسردگي هاميلتون</a:t>
            </a:r>
            <a:r>
              <a:rPr lang="en-US" dirty="0" smtClean="0"/>
              <a:t> (HRSD) 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افسردگي كودكان</a:t>
            </a:r>
            <a:r>
              <a:rPr lang="en-US" dirty="0" smtClean="0"/>
              <a:t> (CDI) 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اضطراب زونك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اضطراب اشپيل برگر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وسواس فكري ـ عمل ييل براون</a:t>
            </a:r>
            <a:r>
              <a:rPr lang="en-US" dirty="0" smtClean="0"/>
              <a:t>(YBOCS)</a:t>
            </a:r>
            <a:r>
              <a:rPr lang="fa-IR" dirty="0" smtClean="0"/>
              <a:t>،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كانرز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واينلند 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افسردگي بك</a:t>
            </a:r>
            <a:r>
              <a:rPr lang="en-US" dirty="0" smtClean="0"/>
              <a:t> (BDI</a:t>
            </a:r>
            <a:r>
              <a:rPr lang="en-US" dirty="0" smtClean="0"/>
              <a:t>)</a:t>
            </a:r>
            <a:endParaRPr lang="fa-IR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هوشي و كسلر بزرگسالان</a:t>
            </a:r>
            <a:r>
              <a:rPr lang="en-US" dirty="0" smtClean="0"/>
              <a:t> (WAIS) 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مقياس هوشي و كسلر كودكان</a:t>
            </a:r>
            <a:r>
              <a:rPr lang="en-US" dirty="0" smtClean="0"/>
              <a:t> (</a:t>
            </a:r>
            <a:r>
              <a:rPr lang="en-US" dirty="0" err="1" smtClean="0"/>
              <a:t>Wisc</a:t>
            </a:r>
            <a:r>
              <a:rPr lang="en-US" dirty="0" smtClean="0"/>
              <a:t>-R) 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پرسشنامه</a:t>
            </a:r>
            <a:r>
              <a:rPr lang="en-US" dirty="0" smtClean="0"/>
              <a:t> MMSE 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حافظه و كسلر</a:t>
            </a:r>
            <a:r>
              <a:rPr lang="en-US" dirty="0" smtClean="0"/>
              <a:t> (WMS) </a:t>
            </a:r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ديداري</a:t>
            </a:r>
            <a:r>
              <a:rPr lang="en-US" dirty="0" smtClean="0"/>
              <a:t> – </a:t>
            </a:r>
            <a:r>
              <a:rPr lang="fa-IR" dirty="0" smtClean="0"/>
              <a:t>حركتي بندر گشتالت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ويگوتسكي</a:t>
            </a:r>
            <a:endParaRPr lang="en-US" dirty="0" smtClean="0"/>
          </a:p>
          <a:p>
            <a:pPr lvl="0" algn="r">
              <a:buFont typeface="Wingdings" pitchFamily="2" charset="2"/>
              <a:buChar char="v"/>
            </a:pPr>
            <a:r>
              <a:rPr lang="fa-IR" dirty="0" smtClean="0"/>
              <a:t>آزمون ويسكانسن</a:t>
            </a:r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ckyTie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Lucky Tie">
      <a:majorFont>
        <a:latin typeface="Tahoma"/>
        <a:ea typeface=""/>
        <a:cs typeface=""/>
        <a:font script="Cyrl" typeface="Tahoma"/>
        <a:font script="Grek" typeface="Tahoma"/>
        <a:font script="Jpan" typeface="ＭＳ Ｐ明朝"/>
        <a:font script="Hang" typeface="굴림"/>
        <a:font script="Hans" typeface="黑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Cyrl" typeface="Arial"/>
        <a:font script="Grek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cky Tie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90000"/>
              </a:schemeClr>
            </a:gs>
            <a:gs pos="50000">
              <a:schemeClr val="phClr">
                <a:tint val="5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90000"/>
              </a:schemeClr>
            </a:gs>
          </a:gsLst>
          <a:lin ang="1800000" scaled="1"/>
        </a:gradFill>
        <a:solidFill>
          <a:schemeClr val="phClr">
            <a:tint val="100000"/>
            <a:shade val="100000"/>
            <a:hueMod val="100000"/>
            <a:satMod val="100000"/>
          </a:schemeClr>
        </a:solidFill>
      </a:fillStyleLst>
      <a:lnStyleLst>
        <a:ln w="20000" cap="flat" cmpd="sng" algn="ctr">
          <a:solidFill>
            <a:schemeClr val="phClr"/>
          </a:solidFill>
          <a:prstDash val="solid"/>
        </a:ln>
        <a:ln w="30000" cap="flat" cmpd="sng" algn="ctr">
          <a:solidFill>
            <a:schemeClr val="phClr"/>
          </a:solidFill>
          <a:prstDash val="solid"/>
        </a:ln>
        <a:ln w="400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12700">
              <a:schemeClr val="phClr">
                <a:tint val="100000"/>
                <a:shade val="100000"/>
                <a:alpha val="50196"/>
                <a:hueMod val="100000"/>
                <a:satMod val="100000"/>
              </a:schemeClr>
            </a:glow>
          </a:effectLst>
        </a:effectStyle>
        <a:effectStyle>
          <a:effectLst>
            <a:innerShdw blurRad="25400" dist="38100" dir="2700000">
              <a:schemeClr val="phClr">
                <a:tint val="90000"/>
                <a:shade val="100000"/>
                <a:hueMod val="100000"/>
                <a:satMod val="100000"/>
              </a:schemeClr>
            </a:innerShdw>
          </a:effectLst>
        </a:effectStyle>
        <a:effectStyle>
          <a:effectLst>
            <a:innerShdw blurRad="25400" dist="38100" dir="2700000">
              <a:schemeClr val="phClr">
                <a:tint val="100000"/>
                <a:shade val="50000"/>
                <a:hueMod val="100000"/>
                <a:satMod val="100000"/>
              </a:schemeClr>
            </a:innerShdw>
          </a:effectLst>
          <a:scene3d>
            <a:camera prst="orthographicFront"/>
            <a:lightRig rig="soft" dir="t"/>
          </a:scene3d>
          <a:sp3d extrusionH="76200" prstMaterial="matte">
            <a:bevelT h="50800"/>
            <a:bevelB w="0" h="0"/>
            <a:extrusionClr>
              <a:schemeClr val="accent3">
                <a:tint val="40000"/>
              </a:schemeClr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50000"/>
                <a:hueMod val="100000"/>
                <a:satMod val="100000"/>
              </a:schemeClr>
            </a:gs>
            <a:gs pos="40000">
              <a:schemeClr val="phClr">
                <a:tint val="8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Lucky Tie</Template>
  <TotalTime>7</TotalTime>
  <Words>130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LuckyTie</vt:lpstr>
      <vt:lpstr>انواع روشهاي ارزيابي روانشناختي در واحد روانشناسي باليني</vt:lpstr>
      <vt:lpstr>Slide 2</vt:lpstr>
      <vt:lpstr> 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روشهاي ارزيابي روانشناختي در واحد روانشناسي باليني</dc:title>
  <dc:creator>ebnehoseiniz1</dc:creator>
  <cp:lastModifiedBy>ebnehoseiniz1</cp:lastModifiedBy>
  <cp:revision>7</cp:revision>
  <dcterms:created xsi:type="dcterms:W3CDTF">2011-01-01T05:08:59Z</dcterms:created>
  <dcterms:modified xsi:type="dcterms:W3CDTF">2011-01-01T05:16:39Z</dcterms:modified>
</cp:coreProperties>
</file>