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513E-DBBE-44B9-BC3C-A6279A5213EE}" type="datetimeFigureOut">
              <a:rPr lang="fa-IR" smtClean="0"/>
              <a:t>1432/01/26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2FD8-E2B0-4C62-A8D3-85BF7E948861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513E-DBBE-44B9-BC3C-A6279A5213EE}" type="datetimeFigureOut">
              <a:rPr lang="fa-IR" smtClean="0"/>
              <a:t>1432/01/26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2FD8-E2B0-4C62-A8D3-85BF7E9488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513E-DBBE-44B9-BC3C-A6279A5213EE}" type="datetimeFigureOut">
              <a:rPr lang="fa-IR" smtClean="0"/>
              <a:t>1432/01/26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2FD8-E2B0-4C62-A8D3-85BF7E9488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513E-DBBE-44B9-BC3C-A6279A5213EE}" type="datetimeFigureOut">
              <a:rPr lang="fa-IR" smtClean="0"/>
              <a:t>1432/01/26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2FD8-E2B0-4C62-A8D3-85BF7E9488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513E-DBBE-44B9-BC3C-A6279A5213EE}" type="datetimeFigureOut">
              <a:rPr lang="fa-IR" smtClean="0"/>
              <a:t>1432/01/26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2FD8-E2B0-4C62-A8D3-85BF7E948861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513E-DBBE-44B9-BC3C-A6279A5213EE}" type="datetimeFigureOut">
              <a:rPr lang="fa-IR" smtClean="0"/>
              <a:t>1432/01/26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2FD8-E2B0-4C62-A8D3-85BF7E9488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513E-DBBE-44B9-BC3C-A6279A5213EE}" type="datetimeFigureOut">
              <a:rPr lang="fa-IR" smtClean="0"/>
              <a:t>1432/01/26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2FD8-E2B0-4C62-A8D3-85BF7E9488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513E-DBBE-44B9-BC3C-A6279A5213EE}" type="datetimeFigureOut">
              <a:rPr lang="fa-IR" smtClean="0"/>
              <a:t>1432/01/26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2FD8-E2B0-4C62-A8D3-85BF7E9488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513E-DBBE-44B9-BC3C-A6279A5213EE}" type="datetimeFigureOut">
              <a:rPr lang="fa-IR" smtClean="0"/>
              <a:t>1432/01/26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2FD8-E2B0-4C62-A8D3-85BF7E9488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513E-DBBE-44B9-BC3C-A6279A5213EE}" type="datetimeFigureOut">
              <a:rPr lang="fa-IR" smtClean="0"/>
              <a:t>1432/01/26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2FD8-E2B0-4C62-A8D3-85BF7E9488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513E-DBBE-44B9-BC3C-A6279A5213EE}" type="datetimeFigureOut">
              <a:rPr lang="fa-IR" smtClean="0"/>
              <a:t>1432/01/26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2FD8-E2B0-4C62-A8D3-85BF7E9488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513E-DBBE-44B9-BC3C-A6279A5213EE}" type="datetimeFigureOut">
              <a:rPr lang="fa-IR" smtClean="0"/>
              <a:t>1432/01/26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D2FD8-E2B0-4C62-A8D3-85BF7E948861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rtl="1" eaLnBrk="1" latinLnBrk="0" hangingPunct="1">
        <a:defRPr kumimoji="0">
          <a:solidFill>
            <a:schemeClr val="tx2"/>
          </a:solidFill>
        </a:defRPr>
      </a:lvl2pPr>
      <a:lvl3pPr rtl="1" eaLnBrk="1" latinLnBrk="0" hangingPunct="1">
        <a:defRPr kumimoji="0">
          <a:solidFill>
            <a:schemeClr val="tx2"/>
          </a:solidFill>
        </a:defRPr>
      </a:lvl3pPr>
      <a:lvl4pPr rtl="1" eaLnBrk="1" latinLnBrk="0" hangingPunct="1">
        <a:defRPr kumimoji="0">
          <a:solidFill>
            <a:schemeClr val="tx2"/>
          </a:solidFill>
        </a:defRPr>
      </a:lvl4pPr>
      <a:lvl5pPr rtl="1" eaLnBrk="1" latinLnBrk="0" hangingPunct="1">
        <a:defRPr kumimoji="0">
          <a:solidFill>
            <a:schemeClr val="tx2"/>
          </a:solidFill>
        </a:defRPr>
      </a:lvl5pPr>
      <a:lvl6pPr rtl="1" eaLnBrk="1" latinLnBrk="0" hangingPunct="1">
        <a:defRPr kumimoji="0">
          <a:solidFill>
            <a:schemeClr val="tx2"/>
          </a:solidFill>
        </a:defRPr>
      </a:lvl6pPr>
      <a:lvl7pPr rtl="1" eaLnBrk="1" latinLnBrk="0" hangingPunct="1">
        <a:defRPr kumimoji="0">
          <a:solidFill>
            <a:schemeClr val="tx2"/>
          </a:solidFill>
        </a:defRPr>
      </a:lvl7pPr>
      <a:lvl8pPr rtl="1" eaLnBrk="1" latinLnBrk="0" hangingPunct="1">
        <a:defRPr kumimoji="0">
          <a:solidFill>
            <a:schemeClr val="tx2"/>
          </a:solidFill>
        </a:defRPr>
      </a:lvl8pPr>
      <a:lvl9pPr rtl="1"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r" rtl="1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712968" cy="33843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4000" b="1" dirty="0" smtClean="0"/>
              <a:t>انواع روشهاي ارزيابي روانشناختي در واحد روانشناسي باليني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908720"/>
            <a:ext cx="7992888" cy="5040560"/>
          </a:xfrm>
        </p:spPr>
        <p:txBody>
          <a:bodyPr>
            <a:normAutofit fontScale="92500" lnSpcReduction="20000"/>
          </a:bodyPr>
          <a:lstStyle/>
          <a:p>
            <a:pPr algn="r">
              <a:lnSpc>
                <a:spcPct val="150000"/>
              </a:lnSpc>
              <a:buClr>
                <a:schemeClr val="accent5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ar-SA" dirty="0" smtClean="0"/>
              <a:t>شيوه‏هاي گوناگون ارزيابي روانشناختي براي طيف وسيعي از مراجعين در اين واحد انجام مي‏شود. بيماران پذيرش شده ممكن است خود ارجاع باشند يا اينكه به درخواست پزشكان داخل يا خارج از بيمارستان به اين واحد مراجعه كرده باشند </a:t>
            </a:r>
            <a:r>
              <a:rPr lang="ar-SA" dirty="0" smtClean="0"/>
              <a:t>.</a:t>
            </a:r>
            <a:endParaRPr lang="fa-IR" dirty="0" smtClean="0"/>
          </a:p>
          <a:p>
            <a:pPr algn="r">
              <a:lnSpc>
                <a:spcPct val="150000"/>
              </a:lnSpc>
              <a:buClr>
                <a:schemeClr val="accent5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ar-SA" dirty="0" smtClean="0"/>
              <a:t> </a:t>
            </a:r>
            <a:r>
              <a:rPr lang="ar-SA" dirty="0" smtClean="0"/>
              <a:t>بعلاوه بخش قابل توجهي از افرادي كه در اين واحد مورد ارزيابي روانشناختي قرار مي‏گيرند بيماران يا افراد مشكل داري هستند كه از مراكز قانوني يا سازمانهاي ديگر نظير حوزه نظام وظيفه، اداره پزشكي قانوني، زندان، سازمان بهزيستي و امثال آن به اين بيمارستان ارجاع شده‏اند.</a:t>
            </a:r>
            <a:endParaRPr lang="en-US" dirty="0" smtClean="0"/>
          </a:p>
          <a:p>
            <a:pPr>
              <a:lnSpc>
                <a:spcPct val="150000"/>
              </a:lnSpc>
              <a:buClr>
                <a:schemeClr val="accent5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Ø"/>
            </a:pPr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4664"/>
            <a:ext cx="7992888" cy="6264696"/>
          </a:xfrm>
        </p:spPr>
        <p:txBody>
          <a:bodyPr>
            <a:normAutofit fontScale="92500"/>
          </a:bodyPr>
          <a:lstStyle/>
          <a:p>
            <a:pPr>
              <a:buClr>
                <a:schemeClr val="accent5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Ø"/>
            </a:pPr>
            <a:endParaRPr lang="fa-IR" b="1" dirty="0" smtClean="0"/>
          </a:p>
          <a:p>
            <a:pPr algn="r">
              <a:buClr>
                <a:schemeClr val="accent5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ar-SA" b="1" dirty="0" smtClean="0"/>
              <a:t> الف :مصاحبه تشخيصي و معاينه وضعيت رواني </a:t>
            </a:r>
            <a:r>
              <a:rPr lang="ar-SA" b="1" dirty="0" smtClean="0"/>
              <a:t>(</a:t>
            </a:r>
            <a:r>
              <a:rPr lang="en-US" b="1" dirty="0" smtClean="0"/>
              <a:t> (</a:t>
            </a:r>
            <a:r>
              <a:rPr lang="en-US" b="1" dirty="0" smtClean="0"/>
              <a:t>MSE</a:t>
            </a:r>
            <a:endParaRPr lang="fa-IR" b="1" dirty="0" smtClean="0"/>
          </a:p>
          <a:p>
            <a:pPr algn="r">
              <a:buClr>
                <a:schemeClr val="accent5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fa-IR" b="1" dirty="0" smtClean="0"/>
              <a:t>ب </a:t>
            </a:r>
            <a:r>
              <a:rPr lang="fa-IR" b="1" dirty="0" smtClean="0"/>
              <a:t>:سنجش هوش، استعداد و قابليتهاي ذهني و شناختي با استفاده از</a:t>
            </a:r>
            <a:endParaRPr lang="en-US" dirty="0" smtClean="0"/>
          </a:p>
          <a:p>
            <a:pPr algn="r"/>
            <a:r>
              <a:rPr lang="fa-IR" b="1" dirty="0" smtClean="0"/>
              <a:t>    آزمونهاي زير : </a:t>
            </a:r>
            <a:endParaRPr lang="en-US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مقياس هوش و كسلر براي كودكان پيش دبستاني</a:t>
            </a:r>
            <a:r>
              <a:rPr lang="en-US" dirty="0" smtClean="0"/>
              <a:t> (WPIS)</a:t>
            </a:r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مقياس هوشي و كسلر كودكان</a:t>
            </a:r>
            <a:r>
              <a:rPr lang="en-US" dirty="0" smtClean="0"/>
              <a:t> (WISC-R) </a:t>
            </a:r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مقياس هوشي كسلر بزرگسالان</a:t>
            </a:r>
            <a:r>
              <a:rPr lang="en-US" dirty="0" smtClean="0"/>
              <a:t>(WAIS-R)</a:t>
            </a:r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مقياس هوشي ريون بزرگسالان</a:t>
            </a:r>
            <a:endParaRPr lang="en-US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مقياس هوشي ريون خردسالان </a:t>
            </a:r>
            <a:endParaRPr lang="en-US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مكعبهاي كهسن </a:t>
            </a:r>
            <a:endParaRPr lang="en-US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مازهاي پرتئوس</a:t>
            </a:r>
            <a:endParaRPr lang="en-US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آدمك كوديناف </a:t>
            </a:r>
            <a:endParaRPr lang="en-US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بينه</a:t>
            </a:r>
            <a:endParaRPr lang="en-US" dirty="0" smtClean="0"/>
          </a:p>
          <a:p>
            <a:pPr algn="r">
              <a:buClr>
                <a:schemeClr val="accent5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Ø"/>
            </a:pPr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4664"/>
            <a:ext cx="7992888" cy="6264696"/>
          </a:xfrm>
        </p:spPr>
        <p:txBody>
          <a:bodyPr>
            <a:normAutofit/>
          </a:bodyPr>
          <a:lstStyle/>
          <a:p>
            <a:pPr algn="r">
              <a:buClr>
                <a:schemeClr val="accent5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fa-IR" b="1" dirty="0" smtClean="0"/>
              <a:t>ج :ارزيابي شخصيت و سايكوپاتولوژي با استفاده از آزمون های عيني </a:t>
            </a:r>
            <a:endParaRPr lang="fa-IR" b="1" dirty="0" smtClean="0"/>
          </a:p>
          <a:p>
            <a:pPr algn="r">
              <a:buFont typeface="Wingdings" pitchFamily="2" charset="2"/>
              <a:buChar char="v"/>
            </a:pPr>
            <a:r>
              <a:rPr lang="fa-IR" dirty="0" smtClean="0"/>
              <a:t>شخصيت از جمله : </a:t>
            </a:r>
            <a:endParaRPr lang="en-US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</a:t>
            </a:r>
            <a:r>
              <a:rPr lang="en-US" dirty="0" smtClean="0"/>
              <a:t>MMPI</a:t>
            </a:r>
            <a:r>
              <a:rPr lang="fa-IR" dirty="0" smtClean="0"/>
              <a:t> و</a:t>
            </a:r>
            <a:r>
              <a:rPr lang="en-US" dirty="0" smtClean="0"/>
              <a:t>MMPI-2</a:t>
            </a:r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</a:t>
            </a:r>
            <a:r>
              <a:rPr lang="en-US" dirty="0" smtClean="0"/>
              <a:t>MCMI-2</a:t>
            </a:r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</a:t>
            </a:r>
            <a:r>
              <a:rPr lang="en-US" dirty="0" smtClean="0"/>
              <a:t>Scl90-R</a:t>
            </a:r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</a:t>
            </a:r>
            <a:r>
              <a:rPr lang="en-US" dirty="0" smtClean="0"/>
              <a:t>CPI</a:t>
            </a:r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روشاخ </a:t>
            </a:r>
            <a:endParaRPr lang="en-US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</a:t>
            </a:r>
            <a:r>
              <a:rPr lang="en-US" dirty="0" smtClean="0"/>
              <a:t>TAT</a:t>
            </a:r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</a:t>
            </a:r>
            <a:r>
              <a:rPr lang="en-US" dirty="0" smtClean="0"/>
              <a:t>CAT</a:t>
            </a:r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</a:t>
            </a:r>
            <a:r>
              <a:rPr lang="en-US" dirty="0" smtClean="0"/>
              <a:t>HTP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4664"/>
            <a:ext cx="7992888" cy="6264696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>
              <a:buClr>
                <a:schemeClr val="accent5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fa-IR" b="1" dirty="0" smtClean="0"/>
              <a:t>ه :ارزيابي سايكوپاتولوژي با استفاده از پرسشنامه‏هاي خودسنجي و </a:t>
            </a:r>
            <a:r>
              <a:rPr lang="fa-IR" b="1" dirty="0" smtClean="0"/>
              <a:t>ابزارهاي </a:t>
            </a:r>
            <a:r>
              <a:rPr lang="fa-IR" b="1" dirty="0" smtClean="0"/>
              <a:t>اختصاصي و كوتاه از قبيل : </a:t>
            </a:r>
            <a:endParaRPr lang="en-US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مقياس درجه بندي اضطراب هاميلتون</a:t>
            </a:r>
            <a:r>
              <a:rPr lang="en-US" dirty="0" smtClean="0"/>
              <a:t> (HRSA) </a:t>
            </a:r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مقياس درجه بندي افسردگي هاميلتون</a:t>
            </a:r>
            <a:r>
              <a:rPr lang="en-US" dirty="0" smtClean="0"/>
              <a:t> (HRSD) </a:t>
            </a:r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مقياس افسردگي كودكان</a:t>
            </a:r>
            <a:r>
              <a:rPr lang="en-US" dirty="0" smtClean="0"/>
              <a:t> (CDI) </a:t>
            </a:r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مقياس اضطراب زونك </a:t>
            </a:r>
            <a:endParaRPr lang="en-US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مقياس اضطراب اشپيل برگر </a:t>
            </a:r>
            <a:endParaRPr lang="en-US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مقياس وسواس فكري ـ عمل ييل براون</a:t>
            </a:r>
            <a:r>
              <a:rPr lang="en-US" dirty="0" smtClean="0"/>
              <a:t>(YBOCS)</a:t>
            </a:r>
            <a:r>
              <a:rPr lang="fa-IR" dirty="0" smtClean="0"/>
              <a:t>، </a:t>
            </a:r>
            <a:endParaRPr lang="en-US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كانرز</a:t>
            </a:r>
            <a:endParaRPr lang="en-US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واينلند </a:t>
            </a:r>
            <a:endParaRPr lang="en-US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مقياس افسردگي بك</a:t>
            </a:r>
            <a:r>
              <a:rPr lang="en-US" dirty="0" smtClean="0"/>
              <a:t> (BDI</a:t>
            </a:r>
            <a:r>
              <a:rPr lang="en-US" dirty="0" smtClean="0"/>
              <a:t>)</a:t>
            </a:r>
            <a:endParaRPr lang="fa-IR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مقياس هوشي و كسلر بزرگسالان</a:t>
            </a:r>
            <a:r>
              <a:rPr lang="en-US" dirty="0" smtClean="0"/>
              <a:t> (WAIS) </a:t>
            </a:r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مقياس هوشي و كسلر كودكان</a:t>
            </a:r>
            <a:r>
              <a:rPr lang="en-US" dirty="0" smtClean="0"/>
              <a:t> (</a:t>
            </a:r>
            <a:r>
              <a:rPr lang="en-US" dirty="0" err="1" smtClean="0"/>
              <a:t>Wisc</a:t>
            </a:r>
            <a:r>
              <a:rPr lang="en-US" dirty="0" smtClean="0"/>
              <a:t>-R) </a:t>
            </a:r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پرسشنامه</a:t>
            </a:r>
            <a:r>
              <a:rPr lang="en-US" dirty="0" smtClean="0"/>
              <a:t> MMSE </a:t>
            </a:r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حافظه و كسلر</a:t>
            </a:r>
            <a:r>
              <a:rPr lang="en-US" dirty="0" smtClean="0"/>
              <a:t> (WMS) </a:t>
            </a:r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ديداري</a:t>
            </a:r>
            <a:r>
              <a:rPr lang="en-US" dirty="0" smtClean="0"/>
              <a:t> – </a:t>
            </a:r>
            <a:r>
              <a:rPr lang="fa-IR" dirty="0" smtClean="0"/>
              <a:t>حركتي بندر گشتالت</a:t>
            </a:r>
            <a:endParaRPr lang="en-US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ويگوتسكي</a:t>
            </a:r>
            <a:endParaRPr lang="en-US" dirty="0" smtClean="0"/>
          </a:p>
          <a:p>
            <a:pPr lvl="0" algn="r">
              <a:buFont typeface="Wingdings" pitchFamily="2" charset="2"/>
              <a:buChar char="v"/>
            </a:pPr>
            <a:r>
              <a:rPr lang="fa-IR" dirty="0" smtClean="0"/>
              <a:t>آزمون ويسكانسن</a:t>
            </a:r>
            <a:endParaRPr lang="en-US" dirty="0" smtClean="0"/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Lucky Tie</Template>
  <TotalTime>7</TotalTime>
  <Words>130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LuckyTie</vt:lpstr>
      <vt:lpstr>انواع روشهاي ارزيابي روانشناختي در واحد روانشناسي باليني</vt:lpstr>
      <vt:lpstr>Slide 2</vt:lpstr>
      <vt:lpstr> 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روشهاي ارزيابي روانشناختي در واحد روانشناسي باليني</dc:title>
  <dc:creator>ebnehoseiniz1</dc:creator>
  <cp:lastModifiedBy>ebnehoseiniz1</cp:lastModifiedBy>
  <cp:revision>7</cp:revision>
  <dcterms:created xsi:type="dcterms:W3CDTF">2011-01-01T05:08:59Z</dcterms:created>
  <dcterms:modified xsi:type="dcterms:W3CDTF">2011-01-01T05:16:39Z</dcterms:modified>
</cp:coreProperties>
</file>